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 Bold" charset="1" panose="000008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Ultra-Bold" charset="1" panose="00000900000000000000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https://github.com/Thanu10ekoon/DSA.git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80329" y="2027646"/>
            <a:ext cx="8491511" cy="3695899"/>
            <a:chOff x="0" y="0"/>
            <a:chExt cx="933724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3724" cy="406400"/>
            </a:xfrm>
            <a:custGeom>
              <a:avLst/>
              <a:gdLst/>
              <a:ahLst/>
              <a:cxnLst/>
              <a:rect r="r" b="b" t="t" l="l"/>
              <a:pathLst>
                <a:path h="406400" w="933724">
                  <a:moveTo>
                    <a:pt x="730524" y="0"/>
                  </a:moveTo>
                  <a:cubicBezTo>
                    <a:pt x="842748" y="0"/>
                    <a:pt x="933724" y="90976"/>
                    <a:pt x="933724" y="203200"/>
                  </a:cubicBezTo>
                  <a:cubicBezTo>
                    <a:pt x="933724" y="315424"/>
                    <a:pt x="842748" y="406400"/>
                    <a:pt x="7305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ECF4">
                      <a:alpha val="100000"/>
                    </a:srgbClr>
                  </a:gs>
                  <a:gs pos="50000">
                    <a:srgbClr val="61E2EA">
                      <a:alpha val="100000"/>
                    </a:srgbClr>
                  </a:gs>
                  <a:gs pos="100000">
                    <a:srgbClr val="3EB5B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3372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085146"/>
            <a:ext cx="16230600" cy="238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b="true" sz="9000" spc="-40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STRUCTURES </a:t>
            </a:r>
          </a:p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b="true" sz="9999" spc="-4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ALGORITHMS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677094" y="2271276"/>
            <a:ext cx="9361177" cy="3208638"/>
            <a:chOff x="0" y="0"/>
            <a:chExt cx="1185669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5669" cy="406400"/>
            </a:xfrm>
            <a:custGeom>
              <a:avLst/>
              <a:gdLst/>
              <a:ahLst/>
              <a:cxnLst/>
              <a:rect r="r" b="b" t="t" l="l"/>
              <a:pathLst>
                <a:path h="406400" w="1185669">
                  <a:moveTo>
                    <a:pt x="982469" y="0"/>
                  </a:moveTo>
                  <a:cubicBezTo>
                    <a:pt x="1094699" y="0"/>
                    <a:pt x="1185669" y="90970"/>
                    <a:pt x="1185669" y="203200"/>
                  </a:cubicBezTo>
                  <a:cubicBezTo>
                    <a:pt x="1185669" y="315430"/>
                    <a:pt x="1094699" y="406400"/>
                    <a:pt x="982469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82469" y="0"/>
                  </a:lnTo>
                </a:path>
              </a:pathLst>
            </a:custGeom>
            <a:blipFill>
              <a:blip r:embed="rId2"/>
              <a:stretch>
                <a:fillRect l="0" t="-47371" r="0" b="-4737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44950" y="9061319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8225" y="4083434"/>
            <a:ext cx="917178" cy="917178"/>
          </a:xfrm>
          <a:custGeom>
            <a:avLst/>
            <a:gdLst/>
            <a:ahLst/>
            <a:cxnLst/>
            <a:rect r="r" b="b" t="t" l="l"/>
            <a:pathLst>
              <a:path h="917178" w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42613" y="9448838"/>
            <a:ext cx="298047" cy="59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76325"/>
            <a:ext cx="2256156" cy="2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  <a:r>
              <a:rPr lang="en-US" b="true" sz="2245" spc="-101">
                <a:solidFill>
                  <a:srgbClr val="71EBF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781" y="2577457"/>
            <a:ext cx="11418723" cy="6302348"/>
            <a:chOff x="0" y="0"/>
            <a:chExt cx="736324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324" cy="406400"/>
            </a:xfrm>
            <a:custGeom>
              <a:avLst/>
              <a:gdLst/>
              <a:ahLst/>
              <a:cxnLst/>
              <a:rect r="r" b="b" t="t" l="l"/>
              <a:pathLst>
                <a:path h="406400" w="736324">
                  <a:moveTo>
                    <a:pt x="533124" y="0"/>
                  </a:moveTo>
                  <a:cubicBezTo>
                    <a:pt x="645348" y="0"/>
                    <a:pt x="736324" y="90976"/>
                    <a:pt x="736324" y="203200"/>
                  </a:cubicBezTo>
                  <a:cubicBezTo>
                    <a:pt x="736324" y="315424"/>
                    <a:pt x="645348" y="406400"/>
                    <a:pt x="5331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ECF4">
                      <a:alpha val="100000"/>
                    </a:srgbClr>
                  </a:gs>
                  <a:gs pos="50000">
                    <a:srgbClr val="61E2EA">
                      <a:alpha val="100000"/>
                    </a:srgbClr>
                  </a:gs>
                  <a:gs pos="100000">
                    <a:srgbClr val="3EB5B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3632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756785" y="2992902"/>
            <a:ext cx="10945381" cy="5471458"/>
            <a:chOff x="0" y="0"/>
            <a:chExt cx="812983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983" cy="406400"/>
            </a:xfrm>
            <a:custGeom>
              <a:avLst/>
              <a:gdLst/>
              <a:ahLst/>
              <a:cxnLst/>
              <a:rect r="r" b="b" t="t" l="l"/>
              <a:pathLst>
                <a:path h="406400" w="812983">
                  <a:moveTo>
                    <a:pt x="609783" y="0"/>
                  </a:moveTo>
                  <a:cubicBezTo>
                    <a:pt x="722013" y="0"/>
                    <a:pt x="812983" y="90970"/>
                    <a:pt x="812983" y="203200"/>
                  </a:cubicBezTo>
                  <a:cubicBezTo>
                    <a:pt x="812983" y="315430"/>
                    <a:pt x="722013" y="406400"/>
                    <a:pt x="609783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09783" y="0"/>
                  </a:lnTo>
                </a:path>
              </a:pathLst>
            </a:custGeom>
            <a:blipFill>
              <a:blip r:embed="rId2"/>
              <a:stretch>
                <a:fillRect l="0" t="-16765" r="0" b="-1676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629934" y="3838939"/>
            <a:ext cx="9310727" cy="366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1"/>
              </a:lnSpc>
              <a:spcBef>
                <a:spcPct val="0"/>
              </a:spcBef>
            </a:pPr>
            <a:r>
              <a:rPr lang="en-US" sz="2488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Data structure is a specialized format for organizing, managing, and storing data to enable efficient access and modification. Data structures are fundamental components in computer science because </a:t>
            </a:r>
            <a:r>
              <a:rPr lang="en-US" b="true" sz="2488">
                <a:solidFill>
                  <a:srgbClr val="FFFFFF">
                    <a:alpha val="6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they define how data is stored in memory, how relationships between data are maintained, and how data can be accessed and manipulated.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825121" y="1188545"/>
            <a:ext cx="917178" cy="917178"/>
          </a:xfrm>
          <a:custGeom>
            <a:avLst/>
            <a:gdLst/>
            <a:ahLst/>
            <a:cxnLst/>
            <a:rect r="r" b="b" t="t" l="l"/>
            <a:pathLst>
              <a:path h="917178" w="917178">
                <a:moveTo>
                  <a:pt x="0" y="0"/>
                </a:moveTo>
                <a:lnTo>
                  <a:pt x="917178" y="0"/>
                </a:lnTo>
                <a:lnTo>
                  <a:pt x="917178" y="917179"/>
                </a:lnTo>
                <a:lnTo>
                  <a:pt x="0" y="917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25121" y="1341819"/>
            <a:ext cx="11966516" cy="76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5999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A DATA STRUCTURE?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744950" y="9061319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1076325"/>
            <a:ext cx="2256156" cy="2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  <a:r>
              <a:rPr lang="en-US" b="true" sz="2245" spc="-101">
                <a:solidFill>
                  <a:srgbClr val="71EBF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42613" y="9448838"/>
            <a:ext cx="298047" cy="59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70700" y="2925653"/>
            <a:ext cx="6955957" cy="2648464"/>
            <a:chOff x="0" y="0"/>
            <a:chExt cx="1067374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74" cy="406400"/>
            </a:xfrm>
            <a:custGeom>
              <a:avLst/>
              <a:gdLst/>
              <a:ahLst/>
              <a:cxnLst/>
              <a:rect r="r" b="b" t="t" l="l"/>
              <a:pathLst>
                <a:path h="406400" w="1067374">
                  <a:moveTo>
                    <a:pt x="864174" y="0"/>
                  </a:moveTo>
                  <a:cubicBezTo>
                    <a:pt x="976398" y="0"/>
                    <a:pt x="1067374" y="90976"/>
                    <a:pt x="1067374" y="203200"/>
                  </a:cubicBezTo>
                  <a:cubicBezTo>
                    <a:pt x="1067374" y="315424"/>
                    <a:pt x="976398" y="406400"/>
                    <a:pt x="8641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ECF4">
                      <a:alpha val="100000"/>
                    </a:srgbClr>
                  </a:gs>
                  <a:gs pos="50000">
                    <a:srgbClr val="61E2EA">
                      <a:alpha val="100000"/>
                    </a:srgbClr>
                  </a:gs>
                  <a:gs pos="100000">
                    <a:srgbClr val="3EB5B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6737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49828" y="3100238"/>
            <a:ext cx="6451359" cy="2299295"/>
            <a:chOff x="0" y="0"/>
            <a:chExt cx="114027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0276" cy="406400"/>
            </a:xfrm>
            <a:custGeom>
              <a:avLst/>
              <a:gdLst/>
              <a:ahLst/>
              <a:cxnLst/>
              <a:rect r="r" b="b" t="t" l="l"/>
              <a:pathLst>
                <a:path h="406400" w="1140276">
                  <a:moveTo>
                    <a:pt x="937076" y="0"/>
                  </a:moveTo>
                  <a:cubicBezTo>
                    <a:pt x="1049306" y="0"/>
                    <a:pt x="1140276" y="90970"/>
                    <a:pt x="1140276" y="203200"/>
                  </a:cubicBezTo>
                  <a:cubicBezTo>
                    <a:pt x="1140276" y="315430"/>
                    <a:pt x="1049306" y="406400"/>
                    <a:pt x="937076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37076" y="0"/>
                  </a:lnTo>
                </a:path>
              </a:pathLst>
            </a:custGeom>
            <a:blipFill>
              <a:blip r:embed="rId2"/>
              <a:stretch>
                <a:fillRect l="0" t="-43643" r="0" b="-4364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13522" y="6571486"/>
            <a:ext cx="6600223" cy="2513019"/>
            <a:chOff x="0" y="0"/>
            <a:chExt cx="106737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7374" cy="406400"/>
            </a:xfrm>
            <a:custGeom>
              <a:avLst/>
              <a:gdLst/>
              <a:ahLst/>
              <a:cxnLst/>
              <a:rect r="r" b="b" t="t" l="l"/>
              <a:pathLst>
                <a:path h="406400" w="1067374">
                  <a:moveTo>
                    <a:pt x="864174" y="0"/>
                  </a:moveTo>
                  <a:cubicBezTo>
                    <a:pt x="976398" y="0"/>
                    <a:pt x="1067374" y="90976"/>
                    <a:pt x="1067374" y="203200"/>
                  </a:cubicBezTo>
                  <a:cubicBezTo>
                    <a:pt x="1067374" y="315424"/>
                    <a:pt x="976398" y="406400"/>
                    <a:pt x="8641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ECF4">
                      <a:alpha val="100000"/>
                    </a:srgbClr>
                  </a:gs>
                  <a:gs pos="50000">
                    <a:srgbClr val="61E2EA">
                      <a:alpha val="100000"/>
                    </a:srgbClr>
                  </a:gs>
                  <a:gs pos="100000">
                    <a:srgbClr val="3EB5B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6737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83488" y="6737142"/>
            <a:ext cx="6270016" cy="2181707"/>
            <a:chOff x="0" y="0"/>
            <a:chExt cx="1167954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67954" cy="406400"/>
            </a:xfrm>
            <a:custGeom>
              <a:avLst/>
              <a:gdLst/>
              <a:ahLst/>
              <a:cxnLst/>
              <a:rect r="r" b="b" t="t" l="l"/>
              <a:pathLst>
                <a:path h="406400" w="1167954">
                  <a:moveTo>
                    <a:pt x="964754" y="0"/>
                  </a:moveTo>
                  <a:cubicBezTo>
                    <a:pt x="1076984" y="0"/>
                    <a:pt x="1167954" y="90970"/>
                    <a:pt x="1167954" y="203200"/>
                  </a:cubicBezTo>
                  <a:cubicBezTo>
                    <a:pt x="1167954" y="315430"/>
                    <a:pt x="1076984" y="406400"/>
                    <a:pt x="964754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64754" y="0"/>
                  </a:lnTo>
                </a:path>
              </a:pathLst>
            </a:custGeom>
            <a:blipFill>
              <a:blip r:embed="rId3"/>
              <a:stretch>
                <a:fillRect l="0" t="-45916" r="0" b="-4591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97165" y="1927561"/>
            <a:ext cx="648713" cy="648713"/>
          </a:xfrm>
          <a:custGeom>
            <a:avLst/>
            <a:gdLst/>
            <a:ahLst/>
            <a:cxnLst/>
            <a:rect r="r" b="b" t="t" l="l"/>
            <a:pathLst>
              <a:path h="648713" w="648713">
                <a:moveTo>
                  <a:pt x="0" y="0"/>
                </a:moveTo>
                <a:lnTo>
                  <a:pt x="648713" y="0"/>
                </a:lnTo>
                <a:lnTo>
                  <a:pt x="648713" y="648713"/>
                </a:lnTo>
                <a:lnTo>
                  <a:pt x="0" y="648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97165" y="1941402"/>
            <a:ext cx="14766032" cy="76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5999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TYPES OF DATA STRUCTURES: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962" y="3004988"/>
            <a:ext cx="11939732" cy="65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505" indent="-207252" lvl="1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</a:t>
            </a:r>
          </a:p>
          <a:p>
            <a:pPr algn="l" marL="829009" indent="-276336" lvl="2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Array: A collection of elements, each identified by an index.</a:t>
            </a:r>
          </a:p>
          <a:p>
            <a:pPr algn="l" marL="829009" indent="-276336" lvl="2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Linked List: A sequence of nodes where each node contains data and a reference to the next node.</a:t>
            </a:r>
          </a:p>
          <a:p>
            <a:pPr algn="l" marL="829009" indent="-276336" lvl="2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Stack: A collection of elements with Last-In-First-Out (LIFO) access.</a:t>
            </a:r>
          </a:p>
          <a:p>
            <a:pPr algn="l" marL="829009" indent="-276336" lvl="2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Queue: A collection of elements with First-In-First-Out (FIFO) access.</a:t>
            </a:r>
          </a:p>
          <a:p>
            <a:pPr algn="l" marL="414505" indent="-207252" lvl="1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Non-linear Data Structures</a:t>
            </a:r>
          </a:p>
          <a:p>
            <a:pPr algn="l" marL="829009" indent="-276336" lvl="2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Tree: A hierarchical structure with nodes connected by edges, often used for hierarchical data.</a:t>
            </a:r>
          </a:p>
          <a:p>
            <a:pPr algn="l" marL="829009" indent="-276336" lvl="2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Graph: A set of nodes connected by edges, which can represent various relationships.</a:t>
            </a:r>
          </a:p>
          <a:p>
            <a:pPr algn="l" marL="414505" indent="-207252" lvl="1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Hash Table</a:t>
            </a:r>
          </a:p>
          <a:p>
            <a:pPr algn="l" marL="829009" indent="-276336" lvl="2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 data structure that maps keys to values using a hash function for fast data retrieval.</a:t>
            </a:r>
          </a:p>
          <a:p>
            <a:pPr algn="l" marL="414505" indent="-207252" lvl="1">
              <a:lnSpc>
                <a:spcPts val="3263"/>
              </a:lnSpc>
              <a:spcBef>
                <a:spcPct val="0"/>
              </a:spcBef>
              <a:buFont typeface="Arial"/>
              <a:buChar char="•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Heaps</a:t>
            </a:r>
          </a:p>
          <a:p>
            <a:pPr algn="l" marL="829009" indent="-276336" lvl="2">
              <a:lnSpc>
                <a:spcPts val="3263"/>
              </a:lnSpc>
              <a:spcBef>
                <a:spcPct val="0"/>
              </a:spcBef>
              <a:buFont typeface="Arial"/>
              <a:buChar char="⚬"/>
            </a:pPr>
            <a:r>
              <a:rPr lang="en-US" sz="1919" strike="noStrike" u="none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 specialized tree-based structure that satisfies the heap property, commonly used in priority queues.</a:t>
            </a:r>
          </a:p>
          <a:p>
            <a:pPr algn="l" marL="0" indent="0" lvl="0">
              <a:lnSpc>
                <a:spcPts val="3263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76325"/>
            <a:ext cx="2256156" cy="2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  <a:r>
              <a:rPr lang="en-US" b="true" sz="2245" spc="-101">
                <a:solidFill>
                  <a:srgbClr val="71EBF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744950" y="9061319"/>
            <a:ext cx="3086100" cy="30861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642613" y="9448838"/>
            <a:ext cx="298047" cy="59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9061319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7999" y="2063280"/>
            <a:ext cx="7045692" cy="704569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ECF4">
                      <a:alpha val="100000"/>
                    </a:srgbClr>
                  </a:gs>
                  <a:gs pos="50000">
                    <a:srgbClr val="61E2EA">
                      <a:alpha val="100000"/>
                    </a:srgbClr>
                  </a:gs>
                  <a:gs pos="100000">
                    <a:srgbClr val="3EB5B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8541" y="2273821"/>
            <a:ext cx="6624609" cy="66246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5775892"/>
            <a:ext cx="3700762" cy="370076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ECF4">
                      <a:alpha val="100000"/>
                    </a:srgbClr>
                  </a:gs>
                  <a:gs pos="50000">
                    <a:srgbClr val="61E2EA">
                      <a:alpha val="100000"/>
                    </a:srgbClr>
                  </a:gs>
                  <a:gs pos="100000">
                    <a:srgbClr val="3EB5B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22533" y="5969725"/>
            <a:ext cx="3313095" cy="331309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4906" r="0" b="-24906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0028938" y="3869231"/>
            <a:ext cx="6935593" cy="361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23" indent="-307212" lvl="1">
              <a:lnSpc>
                <a:spcPts val="4837"/>
              </a:lnSpc>
              <a:buAutoNum type="arabicPeriod" startAt="1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How to use Visual Studio - Basics</a:t>
            </a:r>
          </a:p>
          <a:p>
            <a:pPr algn="l" marL="614423" indent="-307212" lvl="1">
              <a:lnSpc>
                <a:spcPts val="4837"/>
              </a:lnSpc>
              <a:buAutoNum type="arabicPeriod" startAt="1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Basic C# coding snippets</a:t>
            </a:r>
          </a:p>
          <a:p>
            <a:pPr algn="l" marL="614423" indent="-307212" lvl="1">
              <a:lnSpc>
                <a:spcPts val="4837"/>
              </a:lnSpc>
              <a:buAutoNum type="arabicPeriod" startAt="1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Classes and OOP Recap</a:t>
            </a:r>
          </a:p>
          <a:p>
            <a:pPr algn="l" marL="614423" indent="-307212" lvl="1">
              <a:lnSpc>
                <a:spcPts val="4837"/>
              </a:lnSpc>
              <a:buAutoNum type="arabicPeriod" startAt="1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Basic Arrays</a:t>
            </a:r>
          </a:p>
          <a:p>
            <a:pPr algn="l" marL="614423" indent="-307212" lvl="1">
              <a:lnSpc>
                <a:spcPts val="4837"/>
              </a:lnSpc>
              <a:buAutoNum type="arabicPeriod" startAt="1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Dynamic Arrays</a:t>
            </a:r>
          </a:p>
          <a:p>
            <a:pPr algn="l" marL="614423" indent="-307212" lvl="1">
              <a:lnSpc>
                <a:spcPts val="4837"/>
              </a:lnSpc>
              <a:spcBef>
                <a:spcPct val="0"/>
              </a:spcBef>
              <a:buAutoNum type="arabicPeriod" startAt="1"/>
            </a:pPr>
            <a:r>
              <a:rPr lang="en-US" sz="284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Insight to Linked-Lists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052916" y="1011432"/>
            <a:ext cx="917178" cy="917178"/>
          </a:xfrm>
          <a:custGeom>
            <a:avLst/>
            <a:gdLst/>
            <a:ahLst/>
            <a:cxnLst/>
            <a:rect r="r" b="b" t="t" l="l"/>
            <a:pathLst>
              <a:path h="917178" w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244805" y="1135257"/>
            <a:ext cx="7719726" cy="92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69"/>
              </a:lnSpc>
              <a:spcBef>
                <a:spcPct val="0"/>
              </a:spcBef>
            </a:pPr>
            <a:r>
              <a:rPr lang="en-US" b="true" sz="7155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TODAY FOCUS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076325"/>
            <a:ext cx="2256156" cy="2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  <a:r>
              <a:rPr lang="en-US" b="true" sz="2245" spc="-101">
                <a:solidFill>
                  <a:srgbClr val="71EBF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42613" y="9448838"/>
            <a:ext cx="298047" cy="59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98954" y="3474472"/>
            <a:ext cx="9617444" cy="961744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ECF4">
                      <a:alpha val="100000"/>
                    </a:srgbClr>
                  </a:gs>
                  <a:gs pos="50000">
                    <a:srgbClr val="61E2EA">
                      <a:alpha val="100000"/>
                    </a:srgbClr>
                  </a:gs>
                  <a:gs pos="100000">
                    <a:srgbClr val="3EB5B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86345" y="3761863"/>
            <a:ext cx="9042662" cy="90426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143" t="0" r="-10668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709475" y="8418382"/>
            <a:ext cx="7434525" cy="0"/>
          </a:xfrm>
          <a:prstGeom prst="line">
            <a:avLst/>
          </a:prstGeom>
          <a:ln cap="flat" w="38100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57823" y="2696948"/>
            <a:ext cx="917178" cy="917178"/>
          </a:xfrm>
          <a:custGeom>
            <a:avLst/>
            <a:gdLst/>
            <a:ahLst/>
            <a:cxnLst/>
            <a:rect r="r" b="b" t="t" l="l"/>
            <a:pathLst>
              <a:path h="917178" w="917178">
                <a:moveTo>
                  <a:pt x="0" y="0"/>
                </a:moveTo>
                <a:lnTo>
                  <a:pt x="917178" y="0"/>
                </a:lnTo>
                <a:lnTo>
                  <a:pt x="917178" y="917179"/>
                </a:lnTo>
                <a:lnTo>
                  <a:pt x="0" y="917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7294" y="2772489"/>
            <a:ext cx="7719726" cy="92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69"/>
              </a:lnSpc>
              <a:spcBef>
                <a:spcPct val="0"/>
              </a:spcBef>
            </a:pPr>
            <a:r>
              <a:rPr lang="en-US" b="true" sz="7155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OOP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4925" y="4080114"/>
            <a:ext cx="5854777" cy="356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3"/>
              </a:lnSpc>
            </a:pPr>
            <a:r>
              <a:rPr lang="en-US" sz="42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Encapsulation</a:t>
            </a:r>
          </a:p>
          <a:p>
            <a:pPr algn="l">
              <a:lnSpc>
                <a:spcPts val="7203"/>
              </a:lnSpc>
            </a:pPr>
            <a:r>
              <a:rPr lang="en-US" sz="42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Abstraction</a:t>
            </a:r>
          </a:p>
          <a:p>
            <a:pPr algn="l">
              <a:lnSpc>
                <a:spcPts val="7203"/>
              </a:lnSpc>
            </a:pPr>
            <a:r>
              <a:rPr lang="en-US" sz="42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Polymorphism</a:t>
            </a:r>
          </a:p>
          <a:p>
            <a:pPr algn="l" marL="0" indent="0" lvl="0">
              <a:lnSpc>
                <a:spcPts val="7203"/>
              </a:lnSpc>
              <a:spcBef>
                <a:spcPct val="0"/>
              </a:spcBef>
            </a:pPr>
            <a:r>
              <a:rPr lang="en-US" sz="4237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Inheritance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1543050" y="8743950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8589" y="9342307"/>
            <a:ext cx="298047" cy="59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76325"/>
            <a:ext cx="2256156" cy="2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  <a:r>
              <a:rPr lang="en-US" b="true" sz="2245" spc="-101">
                <a:solidFill>
                  <a:srgbClr val="71EBF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9061319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55367" y="-1507570"/>
            <a:ext cx="11419873" cy="114198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ECF4">
                      <a:alpha val="100000"/>
                    </a:srgbClr>
                  </a:gs>
                  <a:gs pos="50000">
                    <a:srgbClr val="61E2EA">
                      <a:alpha val="100000"/>
                    </a:srgbClr>
                  </a:gs>
                  <a:gs pos="100000">
                    <a:srgbClr val="3EB5B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214115" y="-1166317"/>
            <a:ext cx="10737369" cy="1073736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091611" y="2640487"/>
            <a:ext cx="10196389" cy="346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33"/>
              </a:lnSpc>
              <a:spcBef>
                <a:spcPct val="0"/>
              </a:spcBef>
            </a:pPr>
            <a:r>
              <a:rPr lang="en-US" sz="2725">
                <a:solidFill>
                  <a:srgbClr val="FFFFFF">
                    <a:alpha val="6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class is a blueprint or template that defines the properties (attributes) and behaviors (methods) that objects created from the class will have. A class is a foundational concept in OOP because it provides the structure for creating individual instances, or objects, that contain data and can perform specific actions.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621473" y="570111"/>
            <a:ext cx="917178" cy="917178"/>
          </a:xfrm>
          <a:custGeom>
            <a:avLst/>
            <a:gdLst/>
            <a:ahLst/>
            <a:cxnLst/>
            <a:rect r="r" b="b" t="t" l="l"/>
            <a:pathLst>
              <a:path h="917178" w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766752" y="645651"/>
            <a:ext cx="8234705" cy="92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69"/>
              </a:lnSpc>
              <a:spcBef>
                <a:spcPct val="0"/>
              </a:spcBef>
            </a:pPr>
            <a:r>
              <a:rPr lang="en-US" b="true" sz="7155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66367" y="9504376"/>
            <a:ext cx="298047" cy="59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31844" y="190863"/>
            <a:ext cx="2256156" cy="2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  <a:r>
              <a:rPr lang="en-US" b="true" sz="2245" spc="-101">
                <a:solidFill>
                  <a:srgbClr val="71EBF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9061319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84127" y="-1020548"/>
            <a:ext cx="13213347" cy="132133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ECF4">
                      <a:alpha val="100000"/>
                    </a:srgbClr>
                  </a:gs>
                  <a:gs pos="50000">
                    <a:srgbClr val="61E2EA">
                      <a:alpha val="100000"/>
                    </a:srgbClr>
                  </a:gs>
                  <a:gs pos="100000">
                    <a:srgbClr val="3EB5B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889282" y="-625702"/>
            <a:ext cx="12423656" cy="1242365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49812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396850" y="219648"/>
            <a:ext cx="917178" cy="917178"/>
          </a:xfrm>
          <a:custGeom>
            <a:avLst/>
            <a:gdLst/>
            <a:ahLst/>
            <a:cxnLst/>
            <a:rect r="r" b="b" t="t" l="l"/>
            <a:pathLst>
              <a:path h="917178" w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80753" y="1548223"/>
            <a:ext cx="4006793" cy="1999702"/>
          </a:xfrm>
          <a:custGeom>
            <a:avLst/>
            <a:gdLst/>
            <a:ahLst/>
            <a:cxnLst/>
            <a:rect r="r" b="b" t="t" l="l"/>
            <a:pathLst>
              <a:path h="1999702" w="4006793">
                <a:moveTo>
                  <a:pt x="0" y="0"/>
                </a:moveTo>
                <a:lnTo>
                  <a:pt x="4006792" y="0"/>
                </a:lnTo>
                <a:lnTo>
                  <a:pt x="4006792" y="1999702"/>
                </a:lnTo>
                <a:lnTo>
                  <a:pt x="0" y="1999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068" r="0" b="-4830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87147" y="4143845"/>
            <a:ext cx="5790741" cy="2070190"/>
          </a:xfrm>
          <a:custGeom>
            <a:avLst/>
            <a:gdLst/>
            <a:ahLst/>
            <a:cxnLst/>
            <a:rect r="r" b="b" t="t" l="l"/>
            <a:pathLst>
              <a:path h="2070190" w="5790741">
                <a:moveTo>
                  <a:pt x="0" y="0"/>
                </a:moveTo>
                <a:lnTo>
                  <a:pt x="5790741" y="0"/>
                </a:lnTo>
                <a:lnTo>
                  <a:pt x="5790741" y="2070190"/>
                </a:lnTo>
                <a:lnTo>
                  <a:pt x="0" y="2070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56578" y="7229725"/>
            <a:ext cx="6321310" cy="1834778"/>
          </a:xfrm>
          <a:custGeom>
            <a:avLst/>
            <a:gdLst/>
            <a:ahLst/>
            <a:cxnLst/>
            <a:rect r="r" b="b" t="t" l="l"/>
            <a:pathLst>
              <a:path h="1834778" w="6321310">
                <a:moveTo>
                  <a:pt x="0" y="0"/>
                </a:moveTo>
                <a:lnTo>
                  <a:pt x="6321310" y="0"/>
                </a:lnTo>
                <a:lnTo>
                  <a:pt x="6321310" y="1834779"/>
                </a:lnTo>
                <a:lnTo>
                  <a:pt x="0" y="183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4211" r="-563" b="-18225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48637" y="295188"/>
            <a:ext cx="7720355" cy="92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69"/>
              </a:lnSpc>
              <a:spcBef>
                <a:spcPct val="0"/>
              </a:spcBef>
            </a:pPr>
            <a:r>
              <a:rPr lang="en-US" b="true" sz="7155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ARRAYS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40912" y="3445756"/>
            <a:ext cx="1486474" cy="51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3"/>
              </a:lnSpc>
              <a:spcBef>
                <a:spcPct val="0"/>
              </a:spcBef>
            </a:pPr>
            <a:r>
              <a:rPr lang="en-US" b="true" sz="2596" spc="168">
                <a:solidFill>
                  <a:srgbClr val="71EBF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ARRAY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40144" y="6501157"/>
            <a:ext cx="3754178" cy="51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3"/>
              </a:lnSpc>
              <a:spcBef>
                <a:spcPct val="0"/>
              </a:spcBef>
            </a:pPr>
            <a:r>
              <a:rPr lang="en-US" b="true" sz="2596" spc="168">
                <a:solidFill>
                  <a:srgbClr val="71EBF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DYNAMIC ARRAY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59996" y="8940679"/>
            <a:ext cx="3754178" cy="51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3"/>
              </a:lnSpc>
              <a:spcBef>
                <a:spcPct val="0"/>
              </a:spcBef>
            </a:pPr>
            <a:r>
              <a:rPr lang="en-US" b="true" sz="2596" spc="168">
                <a:solidFill>
                  <a:srgbClr val="71EBF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LINKED LIST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66367" y="9504376"/>
            <a:ext cx="298047" cy="59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71851" y="267273"/>
            <a:ext cx="2256156" cy="2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  <a:r>
              <a:rPr lang="en-US" b="true" sz="2245" spc="-101">
                <a:solidFill>
                  <a:srgbClr val="71EBF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9061319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81357" y="5529645"/>
            <a:ext cx="3125286" cy="3125286"/>
          </a:xfrm>
          <a:custGeom>
            <a:avLst/>
            <a:gdLst/>
            <a:ahLst/>
            <a:cxnLst/>
            <a:rect r="r" b="b" t="t" l="l"/>
            <a:pathLst>
              <a:path h="3125286" w="3125286">
                <a:moveTo>
                  <a:pt x="0" y="0"/>
                </a:moveTo>
                <a:lnTo>
                  <a:pt x="3125286" y="0"/>
                </a:lnTo>
                <a:lnTo>
                  <a:pt x="3125286" y="3125287"/>
                </a:lnTo>
                <a:lnTo>
                  <a:pt x="0" y="312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370242"/>
            <a:ext cx="16230600" cy="377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42"/>
              </a:lnSpc>
            </a:pPr>
            <a:r>
              <a:rPr lang="en-US" b="true" sz="15044" spc="-6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</a:t>
            </a:r>
          </a:p>
          <a:p>
            <a:pPr algn="ctr" marL="0" indent="0" lvl="0">
              <a:lnSpc>
                <a:spcPts val="14442"/>
              </a:lnSpc>
              <a:spcBef>
                <a:spcPct val="0"/>
              </a:spcBef>
            </a:pPr>
            <a:r>
              <a:rPr lang="en-US" b="true" sz="15044" spc="-6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1930" y="735837"/>
            <a:ext cx="2256156" cy="2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  <a:r>
              <a:rPr lang="en-US" b="true" sz="2245" spc="-101">
                <a:solidFill>
                  <a:srgbClr val="71EBF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DSA Kuppi 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66367" y="9504376"/>
            <a:ext cx="298047" cy="59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48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64736" y="8945827"/>
            <a:ext cx="17585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github.com/Thanu10ekoon/DSA.git"/>
              </a:rPr>
              <a:t>LINK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DAGV9TyraOk</dc:identifier>
  <dcterms:modified xsi:type="dcterms:W3CDTF">2011-08-01T06:04:30Z</dcterms:modified>
  <cp:revision>1</cp:revision>
  <dc:title>Purple Blue Modern Futuristic Programming Presentation</dc:title>
</cp:coreProperties>
</file>